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3"/>
  </p:notesMasterIdLst>
  <p:sldIdLst>
    <p:sldId id="257" r:id="rId2"/>
    <p:sldId id="258" r:id="rId3"/>
    <p:sldId id="259" r:id="rId4"/>
    <p:sldId id="260" r:id="rId5"/>
    <p:sldId id="261" r:id="rId6"/>
    <p:sldId id="262" r:id="rId7"/>
    <p:sldId id="265" r:id="rId8"/>
    <p:sldId id="267" r:id="rId9"/>
    <p:sldId id="266" r:id="rId10"/>
    <p:sldId id="263" r:id="rId11"/>
    <p:sldId id="264" r:id="rId12"/>
  </p:sldIdLst>
  <p:sldSz cx="9144000" cy="5143500" type="screen16x9"/>
  <p:notesSz cx="6858000" cy="9144000"/>
  <p:embeddedFontLst>
    <p:embeddedFont>
      <p:font typeface="Proxima Nova"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695275"/>
            <a:ext cx="8520600" cy="34164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Car Accident Contributory Cause Classification in Chicago</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603277"/>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Public Safety Issue:</a:t>
            </a:r>
            <a:r>
              <a:rPr sz="1300" b="0" i="0" dirty="0">
                <a:solidFill>
                  <a:srgbClr val="616161"/>
                </a:solidFill>
                <a:latin typeface="Proxima Nova"/>
              </a:rPr>
              <a:t> Car accidents are a major public safety concern, necessitating effective prevention strategies.</a:t>
            </a:r>
          </a:p>
          <a:p>
            <a:pPr marL="228600" lvl="1" indent="-91440">
              <a:spcBef>
                <a:spcPts val="1200"/>
              </a:spcBef>
              <a:buSzPct val="100000"/>
              <a:buFont typeface="Arial"/>
              <a:buChar char="•"/>
            </a:pPr>
            <a:r>
              <a:rPr sz="1300" b="1" i="0" dirty="0">
                <a:solidFill>
                  <a:srgbClr val="616161"/>
                </a:solidFill>
                <a:latin typeface="Proxima Nova"/>
              </a:rPr>
              <a:t>Project Aim:</a:t>
            </a:r>
            <a:r>
              <a:rPr sz="1300" b="0" i="0" dirty="0">
                <a:solidFill>
                  <a:srgbClr val="616161"/>
                </a:solidFill>
                <a:latin typeface="Proxima Nova"/>
              </a:rPr>
              <a:t> Build a classifier to predict the primary contributory cause of car accidents in Chicago using data on </a:t>
            </a:r>
            <a:r>
              <a:rPr sz="1300" b="0" i="0" dirty="0" smtClean="0">
                <a:solidFill>
                  <a:srgbClr val="616161"/>
                </a:solidFill>
                <a:latin typeface="Proxima Nova"/>
              </a:rPr>
              <a:t>people</a:t>
            </a:r>
            <a:r>
              <a:rPr lang="en-US" sz="1300" b="0" i="0" dirty="0" smtClean="0">
                <a:solidFill>
                  <a:srgbClr val="616161"/>
                </a:solidFill>
                <a:latin typeface="Proxima Nova"/>
              </a:rPr>
              <a:t> </a:t>
            </a:r>
            <a:r>
              <a:rPr sz="1300" b="0" i="0" dirty="0" smtClean="0">
                <a:solidFill>
                  <a:srgbClr val="616161"/>
                </a:solidFill>
                <a:latin typeface="Proxima Nova"/>
              </a:rPr>
              <a:t>and </a:t>
            </a:r>
            <a:r>
              <a:rPr lang="en-GB" sz="1300" dirty="0" smtClean="0">
                <a:solidFill>
                  <a:srgbClr val="616161"/>
                </a:solidFill>
                <a:latin typeface="Proxima Nova"/>
              </a:rPr>
              <a:t>vehicles</a:t>
            </a:r>
            <a:r>
              <a:rPr sz="1300" b="0" i="0" dirty="0" smtClean="0">
                <a:solidFill>
                  <a:srgbClr val="616161"/>
                </a:solidFill>
                <a:latin typeface="Proxima Nova"/>
              </a:rPr>
              <a:t>.</a:t>
            </a:r>
            <a:endParaRPr sz="1300" b="0" i="0" dirty="0">
              <a:solidFill>
                <a:srgbClr val="616161"/>
              </a:solidFill>
              <a:latin typeface="Proxima Nova"/>
            </a:endParaRPr>
          </a:p>
          <a:p>
            <a:pPr marL="228600" lvl="1" indent="-91440" algn="l">
              <a:spcBef>
                <a:spcPts val="1200"/>
              </a:spcBef>
              <a:spcAft>
                <a:spcPts val="0"/>
              </a:spcAft>
              <a:buSzPct val="100000"/>
              <a:buFont typeface="Arial"/>
              <a:buChar char="•"/>
            </a:pPr>
            <a:r>
              <a:rPr sz="1300" b="1" i="0" dirty="0">
                <a:solidFill>
                  <a:srgbClr val="616161"/>
                </a:solidFill>
                <a:latin typeface="Proxima Nova"/>
              </a:rPr>
              <a:t>Stakeholder Benefits:</a:t>
            </a:r>
            <a:r>
              <a:rPr sz="1300" b="0" i="0" dirty="0">
                <a:solidFill>
                  <a:srgbClr val="616161"/>
                </a:solidFill>
                <a:latin typeface="Proxima Nova"/>
              </a:rPr>
              <a:t> Insights can help the Vehicle Safety Board and City of Chicago identify key accident factors and implement preventive measures.</a:t>
            </a: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aoi_2jcs.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Modeling</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845125" y="560235"/>
            <a:ext cx="7748157" cy="1202893"/>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Data Splitting:</a:t>
            </a:r>
            <a:r>
              <a:rPr sz="1300" b="0" i="0" dirty="0">
                <a:solidFill>
                  <a:srgbClr val="616161"/>
                </a:solidFill>
                <a:latin typeface="Proxima Nova"/>
              </a:rPr>
              <a:t> Training and testing sets split with 35% test size.</a:t>
            </a:r>
          </a:p>
          <a:p>
            <a:pPr marL="228600" lvl="1" indent="-91440" algn="l">
              <a:spcBef>
                <a:spcPts val="1200"/>
              </a:spcBef>
              <a:spcAft>
                <a:spcPts val="0"/>
              </a:spcAft>
              <a:buSzPct val="100000"/>
              <a:buFont typeface="Arial"/>
              <a:buChar char="•"/>
            </a:pPr>
            <a:r>
              <a:rPr sz="1300" b="1" i="0" dirty="0">
                <a:solidFill>
                  <a:srgbClr val="616161"/>
                </a:solidFill>
                <a:latin typeface="Proxima Nova"/>
              </a:rPr>
              <a:t>Baseline Model:</a:t>
            </a:r>
            <a:r>
              <a:rPr sz="1300" b="0" i="0" dirty="0">
                <a:solidFill>
                  <a:srgbClr val="616161"/>
                </a:solidFill>
                <a:latin typeface="Proxima Nova"/>
              </a:rPr>
              <a:t> Logistic Regression: Initial evaluation with accuracy, precision, recall, and F1 score.</a:t>
            </a:r>
          </a:p>
          <a:p>
            <a:pPr marL="228600" lvl="1" indent="-91440" algn="l">
              <a:spcBef>
                <a:spcPts val="1200"/>
              </a:spcBef>
              <a:spcAft>
                <a:spcPts val="0"/>
              </a:spcAft>
              <a:buSzPct val="100000"/>
              <a:buFont typeface="Arial"/>
              <a:buChar char="•"/>
            </a:pPr>
            <a:r>
              <a:rPr sz="1300" b="1" i="0" dirty="0">
                <a:solidFill>
                  <a:srgbClr val="616161"/>
                </a:solidFill>
                <a:latin typeface="Proxima Nova"/>
              </a:rPr>
              <a:t>Advanced Models:</a:t>
            </a:r>
            <a:r>
              <a:rPr sz="1300" b="0" i="0" dirty="0">
                <a:solidFill>
                  <a:srgbClr val="616161"/>
                </a:solidFill>
                <a:latin typeface="Proxima Nova"/>
              </a:rPr>
              <a:t> Exploration of Random Forest and </a:t>
            </a:r>
            <a:r>
              <a:rPr sz="1300" b="0" i="0" dirty="0" err="1">
                <a:solidFill>
                  <a:srgbClr val="616161"/>
                </a:solidFill>
                <a:latin typeface="Proxima Nova"/>
              </a:rPr>
              <a:t>XGBoost</a:t>
            </a:r>
            <a:r>
              <a:rPr sz="1300" b="0" i="0" dirty="0">
                <a:solidFill>
                  <a:srgbClr val="616161"/>
                </a:solidFill>
                <a:latin typeface="Proxima Nova"/>
              </a:rPr>
              <a:t> for better performance.</a:t>
            </a: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graphicFrame>
        <p:nvGraphicFramePr>
          <p:cNvPr id="13" name="Table 12"/>
          <p:cNvGraphicFramePr>
            <a:graphicFrameLocks noGrp="1"/>
          </p:cNvGraphicFramePr>
          <p:nvPr>
            <p:extLst>
              <p:ext uri="{D42A27DB-BD31-4B8C-83A1-F6EECF244321}">
                <p14:modId xmlns:p14="http://schemas.microsoft.com/office/powerpoint/2010/main" val="2393141692"/>
              </p:ext>
            </p:extLst>
          </p:nvPr>
        </p:nvGraphicFramePr>
        <p:xfrm>
          <a:off x="1215735" y="2074262"/>
          <a:ext cx="6712530" cy="2854110"/>
        </p:xfrm>
        <a:graphic>
          <a:graphicData uri="http://schemas.openxmlformats.org/drawingml/2006/table">
            <a:tbl>
              <a:tblPr firstRow="1" bandRow="1">
                <a:tableStyleId>{EB344D84-9AFB-497E-A393-DC336BA19D2E}</a:tableStyleId>
              </a:tblPr>
              <a:tblGrid>
                <a:gridCol w="1342506">
                  <a:extLst>
                    <a:ext uri="{9D8B030D-6E8A-4147-A177-3AD203B41FA5}">
                      <a16:colId xmlns:a16="http://schemas.microsoft.com/office/drawing/2014/main" val="2527704748"/>
                    </a:ext>
                  </a:extLst>
                </a:gridCol>
                <a:gridCol w="1342506">
                  <a:extLst>
                    <a:ext uri="{9D8B030D-6E8A-4147-A177-3AD203B41FA5}">
                      <a16:colId xmlns:a16="http://schemas.microsoft.com/office/drawing/2014/main" val="1300381537"/>
                    </a:ext>
                  </a:extLst>
                </a:gridCol>
                <a:gridCol w="1342506">
                  <a:extLst>
                    <a:ext uri="{9D8B030D-6E8A-4147-A177-3AD203B41FA5}">
                      <a16:colId xmlns:a16="http://schemas.microsoft.com/office/drawing/2014/main" val="116905894"/>
                    </a:ext>
                  </a:extLst>
                </a:gridCol>
                <a:gridCol w="1342506">
                  <a:extLst>
                    <a:ext uri="{9D8B030D-6E8A-4147-A177-3AD203B41FA5}">
                      <a16:colId xmlns:a16="http://schemas.microsoft.com/office/drawing/2014/main" val="1584414343"/>
                    </a:ext>
                  </a:extLst>
                </a:gridCol>
                <a:gridCol w="1342506">
                  <a:extLst>
                    <a:ext uri="{9D8B030D-6E8A-4147-A177-3AD203B41FA5}">
                      <a16:colId xmlns:a16="http://schemas.microsoft.com/office/drawing/2014/main" val="3710991331"/>
                    </a:ext>
                  </a:extLst>
                </a:gridCol>
              </a:tblGrid>
              <a:tr h="695535">
                <a:tc>
                  <a:txBody>
                    <a:bodyPr/>
                    <a:lstStyle/>
                    <a:p>
                      <a:r>
                        <a:rPr lang="en-US" dirty="0" smtClean="0">
                          <a:latin typeface="Proxima Nova" panose="020B0604020202020204" charset="0"/>
                        </a:rPr>
                        <a:t>NAME</a:t>
                      </a:r>
                    </a:p>
                    <a:p>
                      <a:r>
                        <a:rPr lang="en-US" dirty="0" smtClean="0">
                          <a:latin typeface="Proxima Nova" panose="020B0604020202020204" charset="0"/>
                        </a:rPr>
                        <a:t>OF</a:t>
                      </a:r>
                    </a:p>
                    <a:p>
                      <a:r>
                        <a:rPr lang="en-US" dirty="0" smtClean="0">
                          <a:latin typeface="Proxima Nova" panose="020B0604020202020204" charset="0"/>
                        </a:rPr>
                        <a:t>MODEL</a:t>
                      </a:r>
                      <a:endParaRPr lang="en-GB" dirty="0">
                        <a:latin typeface="Proxima Nova" panose="020B0604020202020204" charset="0"/>
                      </a:endParaRPr>
                    </a:p>
                  </a:txBody>
                  <a:tcPr/>
                </a:tc>
                <a:tc>
                  <a:txBody>
                    <a:bodyPr/>
                    <a:lstStyle/>
                    <a:p>
                      <a:r>
                        <a:rPr lang="en-US" dirty="0" smtClean="0"/>
                        <a:t>ACCURACY</a:t>
                      </a:r>
                      <a:endParaRPr lang="en-GB" dirty="0"/>
                    </a:p>
                  </a:txBody>
                  <a:tcPr/>
                </a:tc>
                <a:tc>
                  <a:txBody>
                    <a:bodyPr/>
                    <a:lstStyle/>
                    <a:p>
                      <a:r>
                        <a:rPr lang="en-US" dirty="0" smtClean="0"/>
                        <a:t>PRECISION</a:t>
                      </a:r>
                      <a:endParaRPr lang="en-GB" dirty="0"/>
                    </a:p>
                  </a:txBody>
                  <a:tcPr/>
                </a:tc>
                <a:tc>
                  <a:txBody>
                    <a:bodyPr/>
                    <a:lstStyle/>
                    <a:p>
                      <a:r>
                        <a:rPr lang="en-US" dirty="0" smtClean="0"/>
                        <a:t>RECALL</a:t>
                      </a:r>
                      <a:endParaRPr lang="en-GB" dirty="0"/>
                    </a:p>
                  </a:txBody>
                  <a:tcPr/>
                </a:tc>
                <a:tc>
                  <a:txBody>
                    <a:bodyPr/>
                    <a:lstStyle/>
                    <a:p>
                      <a:r>
                        <a:rPr lang="en-US" dirty="0" smtClean="0"/>
                        <a:t>F1 SCORE</a:t>
                      </a:r>
                      <a:endParaRPr lang="en-GB" dirty="0"/>
                    </a:p>
                  </a:txBody>
                  <a:tcPr/>
                </a:tc>
                <a:extLst>
                  <a:ext uri="{0D108BD9-81ED-4DB2-BD59-A6C34878D82A}">
                    <a16:rowId xmlns:a16="http://schemas.microsoft.com/office/drawing/2014/main" val="416034617"/>
                  </a:ext>
                </a:extLst>
              </a:tr>
              <a:tr h="695535">
                <a:tc>
                  <a:txBody>
                    <a:bodyPr/>
                    <a:lstStyle/>
                    <a:p>
                      <a:r>
                        <a:rPr lang="en-US" dirty="0" smtClean="0">
                          <a:latin typeface="Proxima Nova" panose="020B0604020202020204" charset="0"/>
                        </a:rPr>
                        <a:t>Logistic</a:t>
                      </a:r>
                      <a:r>
                        <a:rPr lang="en-US" baseline="0" dirty="0" smtClean="0">
                          <a:latin typeface="Proxima Nova" panose="020B0604020202020204" charset="0"/>
                        </a:rPr>
                        <a:t> Regression</a:t>
                      </a:r>
                      <a:endParaRPr lang="en-GB" dirty="0">
                        <a:latin typeface="Proxima Nova" panose="020B0604020202020204" charset="0"/>
                      </a:endParaRPr>
                    </a:p>
                  </a:txBody>
                  <a:tcPr anchor="ctr"/>
                </a:tc>
                <a:tc>
                  <a:txBody>
                    <a:bodyPr/>
                    <a:lstStyle/>
                    <a:p>
                      <a:r>
                        <a:rPr lang="en-US" dirty="0" smtClean="0"/>
                        <a:t>0.92</a:t>
                      </a:r>
                      <a:endParaRPr lang="en-GB" dirty="0"/>
                    </a:p>
                  </a:txBody>
                  <a:tcPr anchor="ctr"/>
                </a:tc>
                <a:tc>
                  <a:txBody>
                    <a:bodyPr/>
                    <a:lstStyle/>
                    <a:p>
                      <a:r>
                        <a:rPr lang="en-US" dirty="0" smtClean="0"/>
                        <a:t>0.86</a:t>
                      </a:r>
                      <a:endParaRPr lang="en-GB" dirty="0"/>
                    </a:p>
                  </a:txBody>
                  <a:tcPr anchor="ctr"/>
                </a:tc>
                <a:tc>
                  <a:txBody>
                    <a:bodyPr/>
                    <a:lstStyle/>
                    <a:p>
                      <a:r>
                        <a:rPr lang="en-US" dirty="0" smtClean="0"/>
                        <a:t>0.92</a:t>
                      </a:r>
                      <a:endParaRPr lang="en-GB" dirty="0"/>
                    </a:p>
                  </a:txBody>
                  <a:tcPr anchor="ctr"/>
                </a:tc>
                <a:tc>
                  <a:txBody>
                    <a:bodyPr/>
                    <a:lstStyle/>
                    <a:p>
                      <a:r>
                        <a:rPr lang="en-US" dirty="0" smtClean="0"/>
                        <a:t>0.89</a:t>
                      </a:r>
                      <a:endParaRPr lang="en-GB" dirty="0"/>
                    </a:p>
                  </a:txBody>
                  <a:tcPr anchor="ctr"/>
                </a:tc>
                <a:extLst>
                  <a:ext uri="{0D108BD9-81ED-4DB2-BD59-A6C34878D82A}">
                    <a16:rowId xmlns:a16="http://schemas.microsoft.com/office/drawing/2014/main" val="2097663605"/>
                  </a:ext>
                </a:extLst>
              </a:tr>
              <a:tr h="695535">
                <a:tc>
                  <a:txBody>
                    <a:bodyPr/>
                    <a:lstStyle/>
                    <a:p>
                      <a:r>
                        <a:rPr lang="en-US" dirty="0" smtClean="0"/>
                        <a:t>Random Forest Classifier</a:t>
                      </a:r>
                      <a:endParaRPr lang="en-GB" dirty="0"/>
                    </a:p>
                  </a:txBody>
                  <a:tcPr anchor="ctr"/>
                </a:tc>
                <a:tc>
                  <a:txBody>
                    <a:bodyPr/>
                    <a:lstStyle/>
                    <a:p>
                      <a:r>
                        <a:rPr lang="en-US" dirty="0" smtClean="0"/>
                        <a:t>0.92</a:t>
                      </a:r>
                      <a:endParaRPr lang="en-GB" dirty="0"/>
                    </a:p>
                  </a:txBody>
                  <a:tcPr anchor="ctr"/>
                </a:tc>
                <a:tc>
                  <a:txBody>
                    <a:bodyPr/>
                    <a:lstStyle/>
                    <a:p>
                      <a:r>
                        <a:rPr lang="en-US" dirty="0" smtClean="0"/>
                        <a:t>0.88</a:t>
                      </a:r>
                      <a:endParaRPr lang="en-GB" dirty="0"/>
                    </a:p>
                  </a:txBody>
                  <a:tcPr anchor="ctr"/>
                </a:tc>
                <a:tc>
                  <a:txBody>
                    <a:bodyPr/>
                    <a:lstStyle/>
                    <a:p>
                      <a:r>
                        <a:rPr lang="en-US" dirty="0" smtClean="0"/>
                        <a:t>0.92</a:t>
                      </a:r>
                      <a:endParaRPr lang="en-GB" dirty="0"/>
                    </a:p>
                  </a:txBody>
                  <a:tcPr anchor="ctr"/>
                </a:tc>
                <a:tc>
                  <a:txBody>
                    <a:bodyPr/>
                    <a:lstStyle/>
                    <a:p>
                      <a:r>
                        <a:rPr lang="en-US" dirty="0" smtClean="0"/>
                        <a:t>0.88</a:t>
                      </a:r>
                      <a:endParaRPr lang="en-GB" dirty="0"/>
                    </a:p>
                  </a:txBody>
                  <a:tcPr anchor="ctr"/>
                </a:tc>
                <a:extLst>
                  <a:ext uri="{0D108BD9-81ED-4DB2-BD59-A6C34878D82A}">
                    <a16:rowId xmlns:a16="http://schemas.microsoft.com/office/drawing/2014/main" val="576265380"/>
                  </a:ext>
                </a:extLst>
              </a:tr>
              <a:tr h="695535">
                <a:tc>
                  <a:txBody>
                    <a:bodyPr/>
                    <a:lstStyle/>
                    <a:p>
                      <a:r>
                        <a:rPr lang="en-US" dirty="0" err="1" smtClean="0"/>
                        <a:t>XGBoost</a:t>
                      </a:r>
                      <a:endParaRPr lang="en-GB" dirty="0"/>
                    </a:p>
                  </a:txBody>
                  <a:tcPr anchor="ctr"/>
                </a:tc>
                <a:tc>
                  <a:txBody>
                    <a:bodyPr/>
                    <a:lstStyle/>
                    <a:p>
                      <a:r>
                        <a:rPr lang="en-US" dirty="0" smtClean="0"/>
                        <a:t>0.92</a:t>
                      </a:r>
                      <a:endParaRPr lang="en-GB" dirty="0"/>
                    </a:p>
                  </a:txBody>
                  <a:tcPr anchor="ctr"/>
                </a:tc>
                <a:tc>
                  <a:txBody>
                    <a:bodyPr/>
                    <a:lstStyle/>
                    <a:p>
                      <a:r>
                        <a:rPr lang="en-US" dirty="0" smtClean="0"/>
                        <a:t>0.87</a:t>
                      </a:r>
                      <a:endParaRPr lang="en-GB" dirty="0"/>
                    </a:p>
                  </a:txBody>
                  <a:tcPr anchor="ctr"/>
                </a:tc>
                <a:tc>
                  <a:txBody>
                    <a:bodyPr/>
                    <a:lstStyle/>
                    <a:p>
                      <a:r>
                        <a:rPr lang="en-US" dirty="0" smtClean="0"/>
                        <a:t>0.92</a:t>
                      </a:r>
                      <a:endParaRPr lang="en-GB" dirty="0"/>
                    </a:p>
                  </a:txBody>
                  <a:tcPr anchor="ctr"/>
                </a:tc>
                <a:tc>
                  <a:txBody>
                    <a:bodyPr/>
                    <a:lstStyle/>
                    <a:p>
                      <a:r>
                        <a:rPr lang="en-US" dirty="0" smtClean="0"/>
                        <a:t>0.89</a:t>
                      </a:r>
                      <a:endParaRPr lang="en-GB" dirty="0"/>
                    </a:p>
                  </a:txBody>
                  <a:tcPr anchor="ctr"/>
                </a:tc>
                <a:extLst>
                  <a:ext uri="{0D108BD9-81ED-4DB2-BD59-A6C34878D82A}">
                    <a16:rowId xmlns:a16="http://schemas.microsoft.com/office/drawing/2014/main" val="28347239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Recommendations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599" y="825025"/>
            <a:ext cx="4190999" cy="3726661"/>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Target High-Risk Age Groups:</a:t>
            </a:r>
            <a:r>
              <a:rPr sz="1300" b="0" i="0" dirty="0">
                <a:solidFill>
                  <a:srgbClr val="616161"/>
                </a:solidFill>
                <a:latin typeface="Proxima Nova"/>
              </a:rPr>
              <a:t> Focus interventions on drivers aged 30 to 40.</a:t>
            </a:r>
          </a:p>
          <a:p>
            <a:pPr marL="228600" lvl="1" indent="-91440" algn="l">
              <a:spcBef>
                <a:spcPts val="1200"/>
              </a:spcBef>
              <a:spcAft>
                <a:spcPts val="0"/>
              </a:spcAft>
              <a:buSzPct val="100000"/>
              <a:buFont typeface="Arial"/>
              <a:buChar char="•"/>
            </a:pPr>
            <a:r>
              <a:rPr sz="1300" b="1" i="0" dirty="0">
                <a:solidFill>
                  <a:srgbClr val="616161"/>
                </a:solidFill>
                <a:latin typeface="Proxima Nova"/>
              </a:rPr>
              <a:t>Seasonal Campaigns:</a:t>
            </a:r>
            <a:r>
              <a:rPr sz="1300" b="0" i="0" dirty="0">
                <a:solidFill>
                  <a:srgbClr val="616161"/>
                </a:solidFill>
                <a:latin typeface="Proxima Nova"/>
              </a:rPr>
              <a:t> Increase road safety awareness during high-risk months.</a:t>
            </a:r>
          </a:p>
          <a:p>
            <a:pPr marL="228600" lvl="1" indent="-91440" algn="l">
              <a:spcBef>
                <a:spcPts val="1200"/>
              </a:spcBef>
              <a:spcAft>
                <a:spcPts val="0"/>
              </a:spcAft>
              <a:buSzPct val="100000"/>
              <a:buFont typeface="Arial"/>
              <a:buChar char="•"/>
            </a:pPr>
            <a:r>
              <a:rPr sz="1300" b="1" i="0" dirty="0">
                <a:solidFill>
                  <a:srgbClr val="616161"/>
                </a:solidFill>
                <a:latin typeface="Proxima Nova"/>
              </a:rPr>
              <a:t>Vehicle Maintenance Programs:</a:t>
            </a:r>
            <a:r>
              <a:rPr sz="1300" b="0" i="0" dirty="0">
                <a:solidFill>
                  <a:srgbClr val="616161"/>
                </a:solidFill>
                <a:latin typeface="Proxima Nova"/>
              </a:rPr>
              <a:t> Encourage regular maintenance to prevent defects.</a:t>
            </a:r>
          </a:p>
          <a:p>
            <a:pPr marL="228600" lvl="1" indent="-91440" algn="l">
              <a:spcBef>
                <a:spcPts val="1200"/>
              </a:spcBef>
              <a:spcAft>
                <a:spcPts val="0"/>
              </a:spcAft>
              <a:buSzPct val="100000"/>
              <a:buFont typeface="Arial"/>
              <a:buChar char="•"/>
            </a:pPr>
            <a:r>
              <a:rPr sz="1300" b="1" i="0" dirty="0">
                <a:solidFill>
                  <a:srgbClr val="616161"/>
                </a:solidFill>
                <a:latin typeface="Proxima Nova"/>
              </a:rPr>
              <a:t>Policy Implementation:</a:t>
            </a:r>
            <a:r>
              <a:rPr sz="1300" b="0" i="0" dirty="0">
                <a:solidFill>
                  <a:srgbClr val="616161"/>
                </a:solidFill>
                <a:latin typeface="Proxima Nova"/>
              </a:rPr>
              <a:t> Address common contributory factors like driver actions and physical conditions</a:t>
            </a:r>
            <a:r>
              <a:rPr sz="1300" b="0" i="0" dirty="0" smtClean="0">
                <a:solidFill>
                  <a:srgbClr val="616161"/>
                </a:solidFill>
                <a:latin typeface="Proxima Nova"/>
              </a:rPr>
              <a:t>.</a:t>
            </a:r>
            <a:endParaRPr lang="en-US" sz="1300" b="0" i="0" dirty="0" smtClean="0">
              <a:solidFill>
                <a:srgbClr val="616161"/>
              </a:solidFill>
              <a:latin typeface="Proxima Nova"/>
            </a:endParaRPr>
          </a:p>
          <a:p>
            <a:pPr marL="228600" lvl="1" indent="-91440">
              <a:spcBef>
                <a:spcPts val="1200"/>
              </a:spcBef>
              <a:buSzPct val="100000"/>
              <a:buFont typeface="Arial"/>
              <a:buChar char="•"/>
            </a:pPr>
            <a:r>
              <a:rPr lang="en-US" sz="1300" b="1" dirty="0" smtClean="0">
                <a:solidFill>
                  <a:srgbClr val="616161"/>
                </a:solidFill>
                <a:latin typeface="Proxima Nova"/>
              </a:rPr>
              <a:t>Random Forest Classifier: </a:t>
            </a:r>
            <a:r>
              <a:rPr lang="en-US" sz="1300" dirty="0" smtClean="0">
                <a:solidFill>
                  <a:srgbClr val="616161"/>
                </a:solidFill>
                <a:latin typeface="Proxima Nova"/>
              </a:rPr>
              <a:t>This model performed  the best. Thus can be used by the Vehicle Safety Board and the city of Chicago to identify key factors contributing to car accidents and implement measures to reduce their occurrence.</a:t>
            </a:r>
            <a:endParaRPr sz="1300" b="1" i="0" dirty="0">
              <a:solidFill>
                <a:srgbClr val="616161"/>
              </a:solidFill>
              <a:latin typeface="Proxima Nova" panose="020B0604020202020204" charset="0"/>
            </a:endParaRP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c92aa903.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Business Understanding</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203167"/>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Primary Goal:</a:t>
            </a:r>
            <a:r>
              <a:rPr sz="1300" b="0" i="0" dirty="0">
                <a:solidFill>
                  <a:srgbClr val="616161"/>
                </a:solidFill>
                <a:latin typeface="Proxima Nova"/>
              </a:rPr>
              <a:t> Build a classifier predicting the primary contributory cause of car accidents in Chicago.</a:t>
            </a:r>
          </a:p>
          <a:p>
            <a:pPr marL="228600" lvl="1" indent="-91440" algn="l">
              <a:spcBef>
                <a:spcPts val="1200"/>
              </a:spcBef>
              <a:spcAft>
                <a:spcPts val="0"/>
              </a:spcAft>
              <a:buSzPct val="100000"/>
              <a:buFont typeface="Arial"/>
              <a:buChar char="•"/>
            </a:pPr>
            <a:r>
              <a:rPr sz="1300" b="1" i="0" dirty="0">
                <a:solidFill>
                  <a:srgbClr val="616161"/>
                </a:solidFill>
                <a:latin typeface="Proxima Nova"/>
              </a:rPr>
              <a:t>Target Audience:</a:t>
            </a:r>
            <a:r>
              <a:rPr sz="1300" b="0" i="0" dirty="0">
                <a:solidFill>
                  <a:srgbClr val="616161"/>
                </a:solidFill>
                <a:latin typeface="Proxima Nova"/>
              </a:rPr>
              <a:t> Vehicle Safety Board and City of Chicago to reduce traffic accidents and identify patterns.</a:t>
            </a:r>
          </a:p>
          <a:p>
            <a:pPr marL="228600" lvl="1" indent="-91440" algn="l">
              <a:spcBef>
                <a:spcPts val="1200"/>
              </a:spcBef>
              <a:spcAft>
                <a:spcPts val="0"/>
              </a:spcAft>
              <a:buSzPct val="100000"/>
              <a:buFont typeface="Arial"/>
              <a:buChar char="•"/>
            </a:pPr>
            <a:r>
              <a:rPr sz="1300" b="1" i="0" dirty="0">
                <a:solidFill>
                  <a:srgbClr val="616161"/>
                </a:solidFill>
                <a:latin typeface="Proxima Nova"/>
              </a:rPr>
              <a:t>Challenges:</a:t>
            </a:r>
            <a:r>
              <a:rPr sz="1300" b="0" i="0" dirty="0">
                <a:solidFill>
                  <a:srgbClr val="616161"/>
                </a:solidFill>
                <a:latin typeface="Proxima Nova"/>
              </a:rPr>
              <a:t> Data complexity, class </a:t>
            </a:r>
            <a:r>
              <a:rPr sz="1300" b="0" i="0" dirty="0" smtClean="0">
                <a:solidFill>
                  <a:srgbClr val="616161"/>
                </a:solidFill>
                <a:latin typeface="Proxima Nova"/>
              </a:rPr>
              <a:t>imbalance </a:t>
            </a:r>
            <a:r>
              <a:rPr sz="1300" b="0" i="0" dirty="0">
                <a:solidFill>
                  <a:srgbClr val="616161"/>
                </a:solidFill>
                <a:latin typeface="Proxima Nova"/>
              </a:rPr>
              <a:t>and feature engineering requiring careful analysis.</a:t>
            </a: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aw6f0vl5.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Proposed Solution and Conclusion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140743"/>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Evaluation Metrics:</a:t>
            </a:r>
            <a:r>
              <a:rPr sz="1300" b="0" i="0">
                <a:solidFill>
                  <a:srgbClr val="616161"/>
                </a:solidFill>
                <a:latin typeface="Proxima Nova"/>
              </a:rPr>
              <a:t> Primary metric is accuracy with a target of 80%. Also considering precision, recall, and F1 score.</a:t>
            </a:r>
          </a:p>
          <a:p>
            <a:pPr marL="228600" lvl="1" indent="-91440" algn="l">
              <a:spcBef>
                <a:spcPts val="1200"/>
              </a:spcBef>
              <a:spcAft>
                <a:spcPts val="0"/>
              </a:spcAft>
              <a:buSzPct val="100000"/>
              <a:buFont typeface="Arial"/>
              <a:buChar char="•"/>
            </a:pPr>
            <a:r>
              <a:rPr sz="1300" b="1" i="0">
                <a:solidFill>
                  <a:srgbClr val="616161"/>
                </a:solidFill>
                <a:latin typeface="Proxima Nova"/>
              </a:rPr>
              <a:t>Outcome:</a:t>
            </a:r>
            <a:r>
              <a:rPr sz="1300" b="0" i="0">
                <a:solidFill>
                  <a:srgbClr val="616161"/>
                </a:solidFill>
                <a:latin typeface="Proxima Nova"/>
              </a:rPr>
              <a:t> Reliable classifier helps identify key factors contributing to accidents.</a:t>
            </a:r>
          </a:p>
          <a:p>
            <a:pPr marL="228600" lvl="1" indent="-91440" algn="l">
              <a:spcBef>
                <a:spcPts val="1200"/>
              </a:spcBef>
              <a:spcAft>
                <a:spcPts val="0"/>
              </a:spcAft>
              <a:buSzPct val="100000"/>
              <a:buFont typeface="Arial"/>
              <a:buChar char="•"/>
            </a:pPr>
            <a:r>
              <a:rPr sz="1300" b="1" i="0">
                <a:solidFill>
                  <a:srgbClr val="616161"/>
                </a:solidFill>
                <a:latin typeface="Proxima Nova"/>
              </a:rPr>
              <a:t>Benefits:</a:t>
            </a:r>
            <a:r>
              <a:rPr sz="1300" b="0" i="0">
                <a:solidFill>
                  <a:srgbClr val="616161"/>
                </a:solidFill>
                <a:latin typeface="Proxima Nova"/>
              </a:rPr>
              <a:t> Provides insights to Vehicle Safety Board and City of Chicago for preventive measures to enhance road safety.</a:t>
            </a: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0x_i68zy.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Data Understanding</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1935063"/>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Data Sources:</a:t>
            </a:r>
            <a:r>
              <a:rPr sz="1300" b="0" i="0">
                <a:solidFill>
                  <a:srgbClr val="616161"/>
                </a:solidFill>
                <a:latin typeface="Proxima Nova"/>
              </a:rPr>
              <a:t> People dataset and Vehicle dataset from Chicago Data Portal.</a:t>
            </a:r>
          </a:p>
          <a:p>
            <a:pPr marL="228600" lvl="1" indent="-91440" algn="l">
              <a:spcBef>
                <a:spcPts val="1200"/>
              </a:spcBef>
              <a:spcAft>
                <a:spcPts val="0"/>
              </a:spcAft>
              <a:buSzPct val="100000"/>
              <a:buFont typeface="Arial"/>
              <a:buChar char="•"/>
            </a:pPr>
            <a:r>
              <a:rPr sz="1300" b="1" i="0">
                <a:solidFill>
                  <a:srgbClr val="616161"/>
                </a:solidFill>
                <a:latin typeface="Proxima Nova"/>
              </a:rPr>
              <a:t>Initial Exploration:</a:t>
            </a:r>
            <a:r>
              <a:rPr sz="1300" b="0" i="0">
                <a:solidFill>
                  <a:srgbClr val="616161"/>
                </a:solidFill>
                <a:latin typeface="Proxima Nova"/>
              </a:rPr>
              <a:t> Loading and examining the first few rows of both datasets.</a:t>
            </a:r>
          </a:p>
          <a:p>
            <a:pPr marL="228600" lvl="1" indent="-91440" algn="l">
              <a:spcBef>
                <a:spcPts val="1200"/>
              </a:spcBef>
              <a:spcAft>
                <a:spcPts val="0"/>
              </a:spcAft>
              <a:buSzPct val="100000"/>
              <a:buFont typeface="Arial"/>
              <a:buChar char="•"/>
            </a:pPr>
            <a:r>
              <a:rPr sz="1300" b="1" i="0">
                <a:solidFill>
                  <a:srgbClr val="616161"/>
                </a:solidFill>
                <a:latin typeface="Proxima Nova"/>
              </a:rPr>
              <a:t>Merge Datasets:</a:t>
            </a:r>
            <a:r>
              <a:rPr sz="1300" b="0" i="0">
                <a:solidFill>
                  <a:srgbClr val="616161"/>
                </a:solidFill>
                <a:latin typeface="Proxima Nova"/>
              </a:rPr>
              <a:t> Combining People and Vehicle datasets on CRASH_RECORD_ID for comprehensive analysis.</a:t>
            </a: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g7sq7r5g.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Data Preparation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599" y="905997"/>
            <a:ext cx="4190999" cy="3978012"/>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Data Reduction:</a:t>
            </a:r>
            <a:r>
              <a:rPr sz="1300" b="0" i="0" dirty="0">
                <a:solidFill>
                  <a:srgbClr val="616161"/>
                </a:solidFill>
                <a:latin typeface="Proxima Nova"/>
              </a:rPr>
              <a:t> Sampling 15% of data from each year to handle dataset </a:t>
            </a:r>
            <a:r>
              <a:rPr sz="1300" b="0" i="0" dirty="0" smtClean="0">
                <a:solidFill>
                  <a:srgbClr val="616161"/>
                </a:solidFill>
                <a:latin typeface="Proxima Nova"/>
              </a:rPr>
              <a:t>size</a:t>
            </a:r>
            <a:r>
              <a:rPr lang="en-US" sz="1300" b="0" i="0" dirty="0" smtClean="0">
                <a:solidFill>
                  <a:srgbClr val="616161"/>
                </a:solidFill>
                <a:latin typeface="Proxima Nova"/>
              </a:rPr>
              <a:t> and still maintain yearly representation</a:t>
            </a:r>
            <a:r>
              <a:rPr sz="1300" b="0" i="0" dirty="0" smtClean="0">
                <a:solidFill>
                  <a:srgbClr val="616161"/>
                </a:solidFill>
                <a:latin typeface="Proxima Nova"/>
              </a:rPr>
              <a:t>.</a:t>
            </a:r>
            <a:endParaRPr lang="en-US" sz="1300" b="0" i="0" dirty="0" smtClean="0">
              <a:solidFill>
                <a:srgbClr val="616161"/>
              </a:solidFill>
              <a:latin typeface="Proxima Nova"/>
            </a:endParaRPr>
          </a:p>
          <a:p>
            <a:pPr marL="228600" indent="-91440" algn="l">
              <a:spcBef>
                <a:spcPts val="0"/>
              </a:spcBef>
              <a:spcAft>
                <a:spcPts val="800"/>
              </a:spcAft>
              <a:buSzPct val="100000"/>
              <a:buFont typeface="Arial"/>
              <a:buChar char="•"/>
            </a:pPr>
            <a:r>
              <a:rPr lang="en-US" sz="1300" b="1" dirty="0" smtClean="0">
                <a:solidFill>
                  <a:srgbClr val="616161"/>
                </a:solidFill>
                <a:latin typeface="Proxima Nova"/>
              </a:rPr>
              <a:t>Choosing columns: </a:t>
            </a:r>
            <a:r>
              <a:rPr lang="en-US" sz="1300" dirty="0" smtClean="0">
                <a:solidFill>
                  <a:srgbClr val="616161"/>
                </a:solidFill>
                <a:latin typeface="Proxima Nova"/>
              </a:rPr>
              <a:t>These were the columns used:</a:t>
            </a:r>
          </a:p>
          <a:p>
            <a:pPr marL="137160" lvl="2">
              <a:spcAft>
                <a:spcPts val="800"/>
              </a:spcAft>
              <a:buSzPct val="100000"/>
            </a:pPr>
            <a:r>
              <a:rPr lang="en-US" sz="1100" dirty="0" smtClean="0">
                <a:solidFill>
                  <a:srgbClr val="616161"/>
                </a:solidFill>
                <a:latin typeface="Proxima Nova"/>
              </a:rPr>
              <a:t>PERSON_TYPE, SEX, AGE, SAFETY_EQUIPMENT, AIRBAG_DEPLOYED, EJECTION, INJURY_CLASSIFICATION(Dependent Variable), DRIVER_ACTION, DRIVER_VISION, PHYSICAL_CONDITION, MAKE, MODEL, VEHICLE_YEAR, VEHICLE_DEFECT, VEHICLE_USE, CRASH_YEAR AND CRASH_MONTH.</a:t>
            </a:r>
          </a:p>
          <a:p>
            <a:pPr marL="228600" lvl="1" indent="-91440" algn="l">
              <a:spcBef>
                <a:spcPts val="1200"/>
              </a:spcBef>
              <a:spcAft>
                <a:spcPts val="0"/>
              </a:spcAft>
              <a:buSzPct val="100000"/>
              <a:buFont typeface="Arial"/>
              <a:buChar char="•"/>
            </a:pPr>
            <a:r>
              <a:rPr sz="1300" b="1" i="0" dirty="0" smtClean="0">
                <a:solidFill>
                  <a:srgbClr val="616161"/>
                </a:solidFill>
                <a:latin typeface="Proxima Nova"/>
              </a:rPr>
              <a:t>Final </a:t>
            </a:r>
            <a:r>
              <a:rPr sz="1300" b="1" i="0" dirty="0">
                <a:solidFill>
                  <a:srgbClr val="616161"/>
                </a:solidFill>
                <a:latin typeface="Proxima Nova"/>
              </a:rPr>
              <a:t>Dataset:</a:t>
            </a:r>
            <a:r>
              <a:rPr sz="1300" b="0" i="0" dirty="0">
                <a:solidFill>
                  <a:srgbClr val="616161"/>
                </a:solidFill>
                <a:latin typeface="Proxima Nova"/>
              </a:rPr>
              <a:t> Resulting in a manageable dataset of 140,041 rows after cleaning and preparation</a:t>
            </a:r>
            <a:r>
              <a:rPr sz="1300" b="0" i="0" dirty="0" smtClean="0">
                <a:solidFill>
                  <a:srgbClr val="616161"/>
                </a:solidFill>
                <a:latin typeface="Proxima Nova"/>
              </a:rPr>
              <a:t>.</a:t>
            </a:r>
            <a:endParaRPr lang="en-US" sz="1300" b="0" i="0" dirty="0" smtClean="0">
              <a:solidFill>
                <a:srgbClr val="616161"/>
              </a:solidFill>
              <a:latin typeface="Proxima Nova"/>
            </a:endParaRPr>
          </a:p>
          <a:p>
            <a:pPr marL="228600" lvl="1" indent="-91440">
              <a:spcBef>
                <a:spcPts val="1200"/>
              </a:spcBef>
              <a:buSzPct val="100000"/>
              <a:buFont typeface="Arial"/>
              <a:buChar char="•"/>
            </a:pPr>
            <a:r>
              <a:rPr lang="en-US" sz="1300" b="1" dirty="0">
                <a:solidFill>
                  <a:srgbClr val="616161"/>
                </a:solidFill>
                <a:latin typeface="Proxima Nova"/>
              </a:rPr>
              <a:t>Data Cleaning:</a:t>
            </a:r>
            <a:r>
              <a:rPr lang="en-US" sz="1300" dirty="0">
                <a:solidFill>
                  <a:srgbClr val="616161"/>
                </a:solidFill>
                <a:latin typeface="Proxima Nova"/>
              </a:rPr>
              <a:t> Addressing missing values and anomalies, e.g., limiting VEHICLE_YEAR between 1900 and 2024.</a:t>
            </a:r>
          </a:p>
          <a:p>
            <a:pPr marL="228600" lvl="1" indent="-91440" algn="l">
              <a:spcBef>
                <a:spcPts val="1200"/>
              </a:spcBef>
              <a:spcAft>
                <a:spcPts val="0"/>
              </a:spcAft>
              <a:buSzPct val="100000"/>
              <a:buFont typeface="Arial"/>
              <a:buChar char="•"/>
            </a:pPr>
            <a:endParaRPr sz="1300" b="0" i="0" dirty="0">
              <a:solidFill>
                <a:srgbClr val="616161"/>
              </a:solidFill>
              <a:latin typeface="Proxima Nova"/>
            </a:endParaRP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aoh2n0la.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Exploratory Data Analysis (EDA)</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872836" y="712925"/>
            <a:ext cx="7574973" cy="39241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Univariate Analysis:</a:t>
            </a:r>
            <a:r>
              <a:rPr sz="1300" b="0" i="0" dirty="0">
                <a:solidFill>
                  <a:srgbClr val="616161"/>
                </a:solidFill>
                <a:latin typeface="Proxima Nova"/>
              </a:rPr>
              <a:t> Distribution of AGE and CRASH_MONTH to understand data distribution</a:t>
            </a:r>
            <a:r>
              <a:rPr sz="1300" b="0" i="0" dirty="0" smtClean="0">
                <a:solidFill>
                  <a:srgbClr val="616161"/>
                </a:solidFill>
                <a:latin typeface="Proxima Nova"/>
              </a:rPr>
              <a:t>.</a:t>
            </a:r>
            <a:endParaRPr sz="1300" b="0" i="0" dirty="0">
              <a:solidFill>
                <a:srgbClr val="616161"/>
              </a:solidFill>
              <a:latin typeface="Proxima Nova"/>
            </a:endParaRPr>
          </a:p>
        </p:txBody>
      </p:sp>
      <p:sp>
        <p:nvSpPr>
          <p:cNvPr id="8" name="Rectangle 7"/>
          <p:cNvSpPr/>
          <p:nvPr/>
        </p:nvSpPr>
        <p:spPr>
          <a:xfrm>
            <a:off x="4724400" y="1508670"/>
            <a:ext cx="4190999" cy="258797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3" name="Picture 12"/>
          <p:cNvPicPr>
            <a:picLocks noChangeAspect="1"/>
          </p:cNvPicPr>
          <p:nvPr/>
        </p:nvPicPr>
        <p:blipFill rotWithShape="1">
          <a:blip r:embed="rId2">
            <a:extLst>
              <a:ext uri="{28A0092B-C50C-407E-A947-70E740481C1C}">
                <a14:useLocalDpi xmlns:a14="http://schemas.microsoft.com/office/drawing/2010/main" val="0"/>
              </a:ext>
            </a:extLst>
          </a:blip>
          <a:srcRect t="2369"/>
          <a:stretch/>
        </p:blipFill>
        <p:spPr>
          <a:xfrm>
            <a:off x="311700" y="1444336"/>
            <a:ext cx="3616037" cy="3115806"/>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0373" y="1368751"/>
            <a:ext cx="3855026" cy="31913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97428"/>
            <a:ext cx="8520600" cy="654628"/>
          </a:xfrm>
        </p:spPr>
        <p:txBody>
          <a:bodyPr/>
          <a:lstStyle/>
          <a:p>
            <a:pPr marL="457200" lvl="1" indent="-330200">
              <a:buSzPts val="1600"/>
              <a:buFont typeface="Proxima Nova"/>
              <a:buChar char="●"/>
            </a:pPr>
            <a:r>
              <a:rPr lang="en-US" sz="1300" b="1" dirty="0">
                <a:solidFill>
                  <a:srgbClr val="616161"/>
                </a:solidFill>
              </a:rPr>
              <a:t>Categorical Variables:</a:t>
            </a:r>
            <a:r>
              <a:rPr lang="en-US" sz="1300" dirty="0">
                <a:solidFill>
                  <a:srgbClr val="616161"/>
                </a:solidFill>
              </a:rPr>
              <a:t> Frequency analysis of variables like SEX, SAFETY_EQUIPMENT, </a:t>
            </a:r>
            <a:r>
              <a:rPr lang="en-US" sz="1300" dirty="0" smtClean="0">
                <a:solidFill>
                  <a:srgbClr val="616161"/>
                </a:solidFill>
              </a:rPr>
              <a:t>AIRBAG_DEPLOYED and VEHICLE_USE.</a:t>
            </a:r>
            <a:endParaRPr lang="en-US" sz="1300" dirty="0">
              <a:solidFill>
                <a:srgbClr val="616161"/>
              </a:solidFill>
            </a:endParaRPr>
          </a:p>
          <a:p>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52056"/>
            <a:ext cx="4197927" cy="381116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136" y="852056"/>
            <a:ext cx="4704093" cy="3811161"/>
          </a:xfrm>
          <a:prstGeom prst="rect">
            <a:avLst/>
          </a:prstGeom>
        </p:spPr>
      </p:pic>
    </p:spTree>
    <p:extLst>
      <p:ext uri="{BB962C8B-B14F-4D97-AF65-F5344CB8AC3E}">
        <p14:creationId xmlns:p14="http://schemas.microsoft.com/office/powerpoint/2010/main" val="3309112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337" y="284722"/>
            <a:ext cx="4197927" cy="4574056"/>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284722"/>
            <a:ext cx="4449158" cy="4574056"/>
          </a:xfrm>
          <a:prstGeom prst="rect">
            <a:avLst/>
          </a:prstGeom>
        </p:spPr>
      </p:pic>
    </p:spTree>
    <p:extLst>
      <p:ext uri="{BB962C8B-B14F-4D97-AF65-F5344CB8AC3E}">
        <p14:creationId xmlns:p14="http://schemas.microsoft.com/office/powerpoint/2010/main" val="1790053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301337"/>
            <a:ext cx="8520600" cy="665018"/>
          </a:xfrm>
        </p:spPr>
        <p:txBody>
          <a:bodyPr/>
          <a:lstStyle/>
          <a:p>
            <a:pPr marL="457200" lvl="1" indent="-330200">
              <a:buSzPts val="1600"/>
              <a:buFont typeface="Proxima Nova"/>
              <a:buChar char="●"/>
            </a:pPr>
            <a:r>
              <a:rPr lang="en-US" sz="1300" b="1" dirty="0">
                <a:solidFill>
                  <a:srgbClr val="616161"/>
                </a:solidFill>
              </a:rPr>
              <a:t>Bivariate Analysis:</a:t>
            </a:r>
            <a:r>
              <a:rPr lang="en-US" sz="1300" dirty="0">
                <a:solidFill>
                  <a:srgbClr val="616161"/>
                </a:solidFill>
              </a:rPr>
              <a:t> </a:t>
            </a:r>
            <a:r>
              <a:rPr lang="en-US" sz="1300" dirty="0" smtClean="0">
                <a:solidFill>
                  <a:srgbClr val="616161"/>
                </a:solidFill>
              </a:rPr>
              <a:t> </a:t>
            </a:r>
            <a:r>
              <a:rPr lang="en-US" sz="1300" dirty="0">
                <a:solidFill>
                  <a:srgbClr val="616161"/>
                </a:solidFill>
              </a:rPr>
              <a:t>Age vs Injury Classification.</a:t>
            </a:r>
          </a:p>
          <a:p>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064" y="1039091"/>
            <a:ext cx="7606145" cy="3952346"/>
          </a:xfrm>
          <a:prstGeom prst="rect">
            <a:avLst/>
          </a:prstGeom>
        </p:spPr>
      </p:pic>
    </p:spTree>
    <p:extLst>
      <p:ext uri="{BB962C8B-B14F-4D97-AF65-F5344CB8AC3E}">
        <p14:creationId xmlns:p14="http://schemas.microsoft.com/office/powerpoint/2010/main" val="2230238789"/>
      </p:ext>
    </p:extLst>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536</Words>
  <Application>Microsoft Office PowerPoint</Application>
  <PresentationFormat>On-screen Show (16:9)</PresentationFormat>
  <Paragraphs>61</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Proxima Nova</vt:lpstr>
      <vt:lpstr>Arial</vt:lpstr>
      <vt:lpstr>Spearmint</vt:lpstr>
      <vt:lpstr>Car Accident Contributory Cause Classification in Chicago</vt:lpstr>
      <vt:lpstr>Business Understanding</vt:lpstr>
      <vt:lpstr>Proposed Solution and Conclusion</vt:lpstr>
      <vt:lpstr>Data Understanding</vt:lpstr>
      <vt:lpstr>Data Preparation</vt:lpstr>
      <vt:lpstr>Exploratory Data Analysis (EDA)</vt:lpstr>
      <vt:lpstr>PowerPoint Presentation</vt:lpstr>
      <vt:lpstr>PowerPoint Presentation</vt:lpstr>
      <vt:lpstr>PowerPoint Presentation</vt:lpstr>
      <vt:lpstr>Modeling</vt:lpstr>
      <vt:lpstr>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Accident Contributory Cause Classification in Chicago</dc:title>
  <cp:lastModifiedBy>HP</cp:lastModifiedBy>
  <cp:revision>8</cp:revision>
  <dcterms:modified xsi:type="dcterms:W3CDTF">2024-06-05T07:37:38Z</dcterms:modified>
</cp:coreProperties>
</file>